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
  </p:notesMasterIdLst>
  <p:sldIdLst>
    <p:sldId id="256" r:id="rId2"/>
    <p:sldId id="257" r:id="rId3"/>
    <p:sldId id="261" r:id="rId4"/>
    <p:sldId id="258" r:id="rId5"/>
    <p:sldId id="260" r:id="rId6"/>
    <p:sldId id="259" r:id="rId7"/>
  </p:sldIdLst>
  <p:sldSz cx="12192000" cy="6858000"/>
  <p:notesSz cx="6858000" cy="9144000"/>
  <p:embeddedFontLst>
    <p:embeddedFont>
      <p:font typeface="Roboto" charset="0"/>
      <p:regular r:id="rId9"/>
      <p:bold r:id="rId10"/>
      <p:italic r:id="rId11"/>
      <p:boldItalic r:id="rId12"/>
    </p:embeddedFont>
    <p:embeddedFont>
      <p:font typeface="Bahnschrift SemiBold Condensed" pitchFamily="34" charset="0"/>
      <p:bold r:id="rId13"/>
    </p:embeddedFont>
    <p:embeddedFont>
      <p:font typeface="Bahnschrift SemiBold SemiConden" pitchFamily="34" charset="0"/>
      <p:bold r:id="rId14"/>
    </p:embeddedFont>
    <p:embeddedFont>
      <p:font typeface="Bookman Old Style" pitchFamily="18" charset="0"/>
      <p:regular r:id="rId15"/>
      <p:bold r:id="rId16"/>
      <p:italic r:id="rId17"/>
      <p:boldItalic r:id="rId18"/>
    </p:embeddedFont>
    <p:embeddedFont>
      <p:font typeface="Calibri" pitchFamily="34" charset="0"/>
      <p:regular r:id="rId19"/>
      <p:bold r:id="rId20"/>
      <p:italic r:id="rId21"/>
      <p:boldItalic r:id="rId22"/>
    </p:embeddedFont>
    <p:embeddedFont>
      <p:font typeface="Bahnschrift Condensed" pitchFamily="34" charset="0"/>
      <p:regular r:id="rId23"/>
      <p:bold r:id="rId24"/>
    </p:embeddedFont>
    <p:embeddedFont>
      <p:font typeface="Arial Black" pitchFamily="34" charset="0"/>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6" roundtripDataSignature="AMtx7mhht3ikA+uPmNTnErOc6hmrKZaN0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990033"/>
    <a:srgbClr val="A50021"/>
    <a:srgbClr val="FF00FF"/>
    <a:srgbClr val="FF0066"/>
    <a:srgbClr val="FF0000"/>
    <a:srgbClr val="FF99CC"/>
    <a:srgbClr val="DDDDDD"/>
    <a:srgbClr val="DFE3ED"/>
    <a:srgbClr val="571F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66" d="100"/>
          <a:sy n="66" d="100"/>
        </p:scale>
        <p:origin x="-3174" y="-118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font" Target="fonts/font10.fntdata"/><Relationship Id="rId26" Type="http://customschemas.google.com/relationships/presentationmetadata" Target="metadata"/><Relationship Id="rId3" Type="http://schemas.openxmlformats.org/officeDocument/2006/relationships/slide" Target="slides/slide2.xml"/><Relationship Id="rId21"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font" Target="fonts/font1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24"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font" Target="fonts/font15.fntdata"/><Relationship Id="rId28" Type="http://schemas.openxmlformats.org/officeDocument/2006/relationships/viewProps" Target="viewProps.xml"/><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font" Target="fonts/font1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87477165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0" name="Google Shape;8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86" name="Google Shape;8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1"/>
        <p:cNvGrpSpPr/>
        <p:nvPr/>
      </p:nvGrpSpPr>
      <p:grpSpPr>
        <a:xfrm>
          <a:off x="0" y="0"/>
          <a:ext cx="0" cy="0"/>
          <a:chOff x="0" y="0"/>
          <a:chExt cx="0" cy="0"/>
        </a:xfrm>
      </p:grpSpPr>
      <p:sp>
        <p:nvSpPr>
          <p:cNvPr id="12" name="Google Shape;12;p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3" name="Google Shape;13;p9"/>
          <p:cNvSpPr txBox="1">
            <a:spLocks noGrp="1"/>
          </p:cNvSpPr>
          <p:nvPr>
            <p:ph type="title"/>
          </p:nvPr>
        </p:nvSpPr>
        <p:spPr>
          <a:xfrm>
            <a:off x="930797" y="3777143"/>
            <a:ext cx="10515600" cy="777196"/>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4400"/>
              <a:buFont typeface="Roboto"/>
              <a:buNone/>
              <a:defRPr>
                <a:solidFill>
                  <a:schemeClr val="lt1"/>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6"/>
        <p:cNvGrpSpPr/>
        <p:nvPr/>
      </p:nvGrpSpPr>
      <p:grpSpPr>
        <a:xfrm>
          <a:off x="0" y="0"/>
          <a:ext cx="0" cy="0"/>
          <a:chOff x="0" y="0"/>
          <a:chExt cx="0" cy="0"/>
        </a:xfrm>
      </p:grpSpPr>
      <p:sp>
        <p:nvSpPr>
          <p:cNvPr id="67" name="Google Shape;67;g10ee59723ee_0_5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g10ee59723ee_0_56"/>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g10ee59723ee_0_5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g10ee59723ee_0_5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g10ee59723ee_0_5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2"/>
        <p:cNvGrpSpPr/>
        <p:nvPr/>
      </p:nvGrpSpPr>
      <p:grpSpPr>
        <a:xfrm>
          <a:off x="0" y="0"/>
          <a:ext cx="0" cy="0"/>
          <a:chOff x="0" y="0"/>
          <a:chExt cx="0" cy="0"/>
        </a:xfrm>
      </p:grpSpPr>
      <p:sp>
        <p:nvSpPr>
          <p:cNvPr id="73" name="Google Shape;73;g10ee59723ee_0_62"/>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g10ee59723ee_0_62"/>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g10ee59723ee_0_6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g10ee59723ee_0_6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g10ee59723ee_0_6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g10ee59723ee_0_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g10ee59723ee_0_4"/>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 name="Google Shape;17;g10ee59723ee_0_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g10ee59723ee_0_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g10ee59723ee_0_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0" name="Google Shape;20;g10ee59723ee_0_4"/>
          <p:cNvPicPr preferRelativeResize="0"/>
          <p:nvPr/>
        </p:nvPicPr>
        <p:blipFill rotWithShape="1">
          <a:blip r:embed="rId3">
            <a:alphaModFix/>
          </a:blip>
          <a:srcRect/>
          <a:stretch/>
        </p:blipFill>
        <p:spPr>
          <a:xfrm>
            <a:off x="11296551" y="6390016"/>
            <a:ext cx="803574" cy="2977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g10ee59723ee_0_11"/>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g10ee59723ee_0_11"/>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4" name="Google Shape;24;g10ee59723ee_0_1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g10ee59723ee_0_1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g10ee59723ee_0_1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
        <p:cNvGrpSpPr/>
        <p:nvPr/>
      </p:nvGrpSpPr>
      <p:grpSpPr>
        <a:xfrm>
          <a:off x="0" y="0"/>
          <a:ext cx="0" cy="0"/>
          <a:chOff x="0" y="0"/>
          <a:chExt cx="0" cy="0"/>
        </a:xfrm>
      </p:grpSpPr>
      <p:sp>
        <p:nvSpPr>
          <p:cNvPr id="28" name="Google Shape;28;g10ee59723ee_0_1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g10ee59723ee_0_17"/>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g10ee59723ee_0_17"/>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g10ee59723ee_0_1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g10ee59723ee_0_1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g10ee59723ee_0_1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4"/>
        <p:cNvGrpSpPr/>
        <p:nvPr/>
      </p:nvGrpSpPr>
      <p:grpSpPr>
        <a:xfrm>
          <a:off x="0" y="0"/>
          <a:ext cx="0" cy="0"/>
          <a:chOff x="0" y="0"/>
          <a:chExt cx="0" cy="0"/>
        </a:xfrm>
      </p:grpSpPr>
      <p:sp>
        <p:nvSpPr>
          <p:cNvPr id="35" name="Google Shape;35;g10ee59723ee_0_24"/>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g10ee59723ee_0_24"/>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7" name="Google Shape;37;g10ee59723ee_0_24"/>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g10ee59723ee_0_24"/>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g10ee59723ee_0_24"/>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g10ee59723ee_0_2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g10ee59723ee_0_2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g10ee59723ee_0_2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g10ee59723ee_0_3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g10ee59723ee_0_3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g10ee59723ee_0_3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g10ee59723ee_0_3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g10ee59723ee_0_3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g10ee59723ee_0_3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g10ee59723ee_0_3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2"/>
        <p:cNvGrpSpPr/>
        <p:nvPr/>
      </p:nvGrpSpPr>
      <p:grpSpPr>
        <a:xfrm>
          <a:off x="0" y="0"/>
          <a:ext cx="0" cy="0"/>
          <a:chOff x="0" y="0"/>
          <a:chExt cx="0" cy="0"/>
        </a:xfrm>
      </p:grpSpPr>
      <p:sp>
        <p:nvSpPr>
          <p:cNvPr id="53" name="Google Shape;53;g10ee59723ee_0_42"/>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g10ee59723ee_0_42"/>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5" name="Google Shape;55;g10ee59723ee_0_42"/>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6" name="Google Shape;56;g10ee59723ee_0_4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g10ee59723ee_0_4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g10ee59723ee_0_4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9"/>
        <p:cNvGrpSpPr/>
        <p:nvPr/>
      </p:nvGrpSpPr>
      <p:grpSpPr>
        <a:xfrm>
          <a:off x="0" y="0"/>
          <a:ext cx="0" cy="0"/>
          <a:chOff x="0" y="0"/>
          <a:chExt cx="0" cy="0"/>
        </a:xfrm>
      </p:grpSpPr>
      <p:sp>
        <p:nvSpPr>
          <p:cNvPr id="60" name="Google Shape;60;g10ee59723ee_0_49"/>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g10ee59723ee_0_49"/>
          <p:cNvSpPr>
            <a:spLocks noGrp="1"/>
          </p:cNvSpPr>
          <p:nvPr>
            <p:ph type="pic" idx="2"/>
          </p:nvPr>
        </p:nvSpPr>
        <p:spPr>
          <a:xfrm>
            <a:off x="5183188" y="987425"/>
            <a:ext cx="6172200" cy="4873500"/>
          </a:xfrm>
          <a:prstGeom prst="rect">
            <a:avLst/>
          </a:prstGeom>
          <a:noFill/>
          <a:ln>
            <a:noFill/>
          </a:ln>
        </p:spPr>
      </p:sp>
      <p:sp>
        <p:nvSpPr>
          <p:cNvPr id="62" name="Google Shape;62;g10ee59723ee_0_49"/>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g10ee59723ee_0_4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g10ee59723ee_0_4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g10ee59723ee_0_4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microsoft.com/office/2007/relationships/hdphoto" Target="../media/hdphoto3.wdp"/><Relationship Id="rId2" Type="http://schemas.openxmlformats.org/officeDocument/2006/relationships/image" Target="../media/image5.jpg"/><Relationship Id="rId1" Type="http://schemas.openxmlformats.org/officeDocument/2006/relationships/slideLayout" Target="../slideLayouts/slideLayout7.xml"/><Relationship Id="rId6" Type="http://schemas.openxmlformats.org/officeDocument/2006/relationships/image" Target="../media/image8.jpeg"/><Relationship Id="rId11" Type="http://schemas.openxmlformats.org/officeDocument/2006/relationships/image" Target="../media/image11.png"/><Relationship Id="rId5" Type="http://schemas.microsoft.com/office/2007/relationships/hdphoto" Target="../media/hdphoto2.wdp"/><Relationship Id="rId10" Type="http://schemas.microsoft.com/office/2007/relationships/hdphoto" Target="../media/hdphoto4.wdp"/><Relationship Id="rId4" Type="http://schemas.openxmlformats.org/officeDocument/2006/relationships/image" Target="../media/image7.jpeg"/><Relationship Id="rId9"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6.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14141"/>
        </a:solidFill>
        <a:effectLst/>
      </p:bgPr>
    </p:bg>
    <p:spTree>
      <p:nvGrpSpPr>
        <p:cNvPr id="1" name="Shape 81"/>
        <p:cNvGrpSpPr/>
        <p:nvPr/>
      </p:nvGrpSpPr>
      <p:grpSpPr>
        <a:xfrm>
          <a:off x="0" y="0"/>
          <a:ext cx="0" cy="0"/>
          <a:chOff x="0" y="0"/>
          <a:chExt cx="0" cy="0"/>
        </a:xfrm>
      </p:grpSpPr>
      <p:pic>
        <p:nvPicPr>
          <p:cNvPr id="82" name="Google Shape;82;p1"/>
          <p:cNvPicPr preferRelativeResize="0"/>
          <p:nvPr/>
        </p:nvPicPr>
        <p:blipFill>
          <a:blip r:embed="rId3">
            <a:alphaModFix/>
          </a:blip>
          <a:stretch>
            <a:fillRect/>
          </a:stretch>
        </p:blipFill>
        <p:spPr>
          <a:xfrm>
            <a:off x="0" y="9525"/>
            <a:ext cx="12192000" cy="6858000"/>
          </a:xfrm>
          <a:prstGeom prst="rect">
            <a:avLst/>
          </a:prstGeom>
          <a:noFill/>
          <a:ln>
            <a:noFill/>
          </a:ln>
        </p:spPr>
      </p:pic>
      <p:sp>
        <p:nvSpPr>
          <p:cNvPr id="83" name="Google Shape;83;p1"/>
          <p:cNvSpPr txBox="1">
            <a:spLocks noGrp="1"/>
          </p:cNvSpPr>
          <p:nvPr>
            <p:ph type="title"/>
          </p:nvPr>
        </p:nvSpPr>
        <p:spPr>
          <a:xfrm>
            <a:off x="6787300" y="5172975"/>
            <a:ext cx="5067000" cy="877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1900" dirty="0">
                <a:solidFill>
                  <a:schemeClr val="dk1"/>
                </a:solidFill>
                <a:latin typeface="Roboto"/>
                <a:ea typeface="Roboto"/>
                <a:cs typeface="Roboto"/>
                <a:sym typeface="Roboto"/>
              </a:rPr>
              <a:t>Team Name : </a:t>
            </a:r>
            <a:r>
              <a:rPr lang="en-US" sz="1900" dirty="0" err="1" smtClean="0">
                <a:solidFill>
                  <a:schemeClr val="dk1"/>
                </a:solidFill>
                <a:latin typeface="Roboto"/>
                <a:ea typeface="Roboto"/>
                <a:cs typeface="Roboto"/>
                <a:sym typeface="Roboto"/>
              </a:rPr>
              <a:t>IdealBits</a:t>
            </a:r>
            <a:endParaRPr sz="1900" dirty="0">
              <a:solidFill>
                <a:schemeClr val="dk1"/>
              </a:solidFill>
              <a:latin typeface="Roboto"/>
              <a:ea typeface="Roboto"/>
              <a:cs typeface="Roboto"/>
              <a:sym typeface="Roboto"/>
            </a:endParaRPr>
          </a:p>
          <a:p>
            <a:pPr marL="0" lvl="0" indent="0" algn="l" rtl="0">
              <a:lnSpc>
                <a:spcPct val="90000"/>
              </a:lnSpc>
              <a:spcBef>
                <a:spcPts val="0"/>
              </a:spcBef>
              <a:spcAft>
                <a:spcPts val="0"/>
              </a:spcAft>
              <a:buClr>
                <a:schemeClr val="dk1"/>
              </a:buClr>
              <a:buSzPts val="4400"/>
              <a:buFont typeface="Calibri"/>
              <a:buNone/>
            </a:pPr>
            <a:endParaRPr sz="1900" dirty="0">
              <a:solidFill>
                <a:schemeClr val="dk1"/>
              </a:solidFill>
            </a:endParaRPr>
          </a:p>
          <a:p>
            <a:pPr marL="0" lvl="0" indent="0" algn="l" rtl="0">
              <a:lnSpc>
                <a:spcPct val="90000"/>
              </a:lnSpc>
              <a:spcBef>
                <a:spcPts val="0"/>
              </a:spcBef>
              <a:spcAft>
                <a:spcPts val="0"/>
              </a:spcAft>
              <a:buClr>
                <a:schemeClr val="dk1"/>
              </a:buClr>
              <a:buSzPts val="4400"/>
              <a:buFont typeface="Calibri"/>
              <a:buNone/>
            </a:pPr>
            <a:r>
              <a:rPr lang="en-US" sz="1900" dirty="0">
                <a:solidFill>
                  <a:schemeClr val="dk1"/>
                </a:solidFill>
              </a:rPr>
              <a:t>Team </a:t>
            </a:r>
            <a:r>
              <a:rPr lang="en-US" sz="1900" dirty="0" smtClean="0">
                <a:solidFill>
                  <a:schemeClr val="dk1"/>
                </a:solidFill>
                <a:latin typeface="Roboto"/>
                <a:ea typeface="Roboto"/>
                <a:cs typeface="Roboto"/>
                <a:sym typeface="Roboto"/>
              </a:rPr>
              <a:t>Details: </a:t>
            </a:r>
            <a:r>
              <a:rPr lang="en-US" sz="1900" dirty="0" err="1" smtClean="0">
                <a:solidFill>
                  <a:schemeClr val="dk1"/>
                </a:solidFill>
                <a:latin typeface="Roboto"/>
                <a:ea typeface="Roboto"/>
                <a:cs typeface="Roboto"/>
                <a:sym typeface="Roboto"/>
              </a:rPr>
              <a:t>Ch.Jahnavi</a:t>
            </a:r>
            <a:r>
              <a:rPr lang="en-US" sz="1900" dirty="0" smtClean="0">
                <a:solidFill>
                  <a:schemeClr val="dk1"/>
                </a:solidFill>
                <a:latin typeface="Roboto"/>
                <a:ea typeface="Roboto"/>
                <a:cs typeface="Roboto"/>
                <a:sym typeface="Roboto"/>
              </a:rPr>
              <a:t/>
            </a:r>
            <a:br>
              <a:rPr lang="en-US" sz="1900" dirty="0" smtClean="0">
                <a:solidFill>
                  <a:schemeClr val="dk1"/>
                </a:solidFill>
                <a:latin typeface="Roboto"/>
                <a:ea typeface="Roboto"/>
                <a:cs typeface="Roboto"/>
                <a:sym typeface="Roboto"/>
              </a:rPr>
            </a:br>
            <a:r>
              <a:rPr lang="en-US" sz="1900" dirty="0">
                <a:solidFill>
                  <a:schemeClr val="dk1"/>
                </a:solidFill>
              </a:rPr>
              <a:t>	 </a:t>
            </a:r>
            <a:r>
              <a:rPr lang="en-US" sz="1900" dirty="0" smtClean="0">
                <a:solidFill>
                  <a:schemeClr val="dk1"/>
                </a:solidFill>
              </a:rPr>
              <a:t>         </a:t>
            </a:r>
            <a:r>
              <a:rPr lang="en-US" sz="1900" dirty="0" err="1" smtClean="0">
                <a:solidFill>
                  <a:schemeClr val="dk1"/>
                </a:solidFill>
              </a:rPr>
              <a:t>Ch.Haritha</a:t>
            </a:r>
            <a:endParaRPr sz="1900" dirty="0">
              <a:solidFill>
                <a:schemeClr val="dk1"/>
              </a:solidFill>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24000" contrast="-11000"/>
                    </a14:imgEffect>
                  </a14:imgLayer>
                </a14:imgProps>
              </a:ext>
              <a:ext uri="{28A0092B-C50C-407E-A947-70E740481C1C}">
                <a14:useLocalDpi xmlns:a14="http://schemas.microsoft.com/office/drawing/2010/main" val="0"/>
              </a:ext>
            </a:extLst>
          </a:blip>
          <a:stretch>
            <a:fillRect/>
          </a:stretch>
        </p:blipFill>
        <p:spPr>
          <a:xfrm rot="20818926">
            <a:off x="7008290" y="-138973"/>
            <a:ext cx="6001495" cy="7510777"/>
          </a:xfrm>
          <a:prstGeom prst="rect">
            <a:avLst/>
          </a:prstGeom>
        </p:spPr>
      </p:pic>
      <p:sp>
        <p:nvSpPr>
          <p:cNvPr id="88" name="Google Shape;88;p2"/>
          <p:cNvSpPr txBox="1">
            <a:spLocks noGrp="1"/>
          </p:cNvSpPr>
          <p:nvPr>
            <p:ph type="title"/>
          </p:nvPr>
        </p:nvSpPr>
        <p:spPr>
          <a:xfrm>
            <a:off x="2063552" y="94271"/>
            <a:ext cx="5688632" cy="877500"/>
          </a:xfrm>
          <a:prstGeom prst="rect">
            <a:avLst/>
          </a:prstGeom>
          <a:solidFill>
            <a:schemeClr val="bg1"/>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IN" sz="3800" dirty="0" smtClean="0">
                <a:solidFill>
                  <a:srgbClr val="CC3300"/>
                </a:solidFill>
                <a:latin typeface="Arial Black" pitchFamily="34" charset="0"/>
                <a:ea typeface="Roboto"/>
                <a:cs typeface="Roboto"/>
                <a:sym typeface="Roboto"/>
              </a:rPr>
              <a:t>     Trend </a:t>
            </a:r>
            <a:r>
              <a:rPr lang="en-IN" sz="3800" dirty="0" smtClean="0">
                <a:solidFill>
                  <a:srgbClr val="CC3300"/>
                </a:solidFill>
                <a:latin typeface="Arial Black" pitchFamily="34" charset="0"/>
                <a:ea typeface="Roboto"/>
                <a:cs typeface="Roboto"/>
                <a:sym typeface="Roboto"/>
              </a:rPr>
              <a:t>Generation</a:t>
            </a:r>
            <a:endParaRPr sz="3800" dirty="0">
              <a:solidFill>
                <a:srgbClr val="CC3300"/>
              </a:solidFill>
              <a:latin typeface="Arial Black" pitchFamily="34" charset="0"/>
              <a:ea typeface="Roboto"/>
              <a:cs typeface="Roboto"/>
              <a:sym typeface="Roboto"/>
            </a:endParaRPr>
          </a:p>
        </p:txBody>
      </p:sp>
      <p:sp>
        <p:nvSpPr>
          <p:cNvPr id="2" name="TextBox 1"/>
          <p:cNvSpPr txBox="1"/>
          <p:nvPr/>
        </p:nvSpPr>
        <p:spPr>
          <a:xfrm>
            <a:off x="263352" y="692696"/>
            <a:ext cx="11737304" cy="2316019"/>
          </a:xfrm>
          <a:prstGeom prst="rect">
            <a:avLst/>
          </a:prstGeom>
          <a:noFill/>
        </p:spPr>
        <p:txBody>
          <a:bodyPr wrap="square" rtlCol="0">
            <a:spAutoFit/>
          </a:bodyPr>
          <a:lstStyle/>
          <a:p>
            <a:r>
              <a:rPr lang="en-US" sz="2400" b="1" dirty="0" smtClean="0">
                <a:solidFill>
                  <a:srgbClr val="002060"/>
                </a:solidFill>
                <a:latin typeface="Bookman Old Style" pitchFamily="18" charset="0"/>
              </a:rPr>
              <a:t>Objective</a:t>
            </a:r>
          </a:p>
          <a:p>
            <a:r>
              <a:rPr lang="en-US" sz="1050" b="1" dirty="0">
                <a:solidFill>
                  <a:schemeClr val="bg1"/>
                </a:solidFill>
                <a:latin typeface="Bookman Old Style" pitchFamily="18" charset="0"/>
              </a:rPr>
              <a:t>.</a:t>
            </a:r>
            <a:endParaRPr lang="en-US" sz="1050" b="1" dirty="0" smtClean="0">
              <a:solidFill>
                <a:schemeClr val="bg1"/>
              </a:solidFill>
              <a:latin typeface="Bookman Old Style" pitchFamily="18" charset="0"/>
            </a:endParaRPr>
          </a:p>
          <a:p>
            <a:pPr algn="just"/>
            <a:r>
              <a:rPr lang="en-US" sz="2200" dirty="0"/>
              <a:t>Our goal is to empower our model to learn from past designs, capturing style nuances, trends, and design elements to produce customized and innovative images. This knowledge forms the basis for generating new creations. Through a streamlined design process, we enable rapid iterations and refinements, empowering designers to explore diverse possibilities with ease.</a:t>
            </a:r>
            <a:endParaRPr lang="en-US" sz="2200" dirty="0"/>
          </a:p>
        </p:txBody>
      </p:sp>
      <p:sp>
        <p:nvSpPr>
          <p:cNvPr id="3" name="TextBox 2"/>
          <p:cNvSpPr txBox="1"/>
          <p:nvPr/>
        </p:nvSpPr>
        <p:spPr>
          <a:xfrm>
            <a:off x="407368" y="3068960"/>
            <a:ext cx="11017224" cy="2954655"/>
          </a:xfrm>
          <a:prstGeom prst="rect">
            <a:avLst/>
          </a:prstGeom>
          <a:noFill/>
        </p:spPr>
        <p:txBody>
          <a:bodyPr wrap="square" rtlCol="0">
            <a:spAutoFit/>
          </a:bodyPr>
          <a:lstStyle/>
          <a:p>
            <a:pPr algn="just"/>
            <a:r>
              <a:rPr lang="en-IN" sz="2400" b="1" dirty="0" smtClean="0">
                <a:solidFill>
                  <a:srgbClr val="002060"/>
                </a:solidFill>
                <a:latin typeface="Bookman Old Style" pitchFamily="18" charset="0"/>
              </a:rPr>
              <a:t>Step-by-Step </a:t>
            </a:r>
            <a:r>
              <a:rPr lang="en-IN" sz="2400" b="1" dirty="0" smtClean="0">
                <a:solidFill>
                  <a:srgbClr val="002060"/>
                </a:solidFill>
                <a:latin typeface="Bookman Old Style" pitchFamily="18" charset="0"/>
              </a:rPr>
              <a:t>Solution</a:t>
            </a:r>
            <a:endParaRPr lang="en-IN" sz="2400" b="1" dirty="0">
              <a:latin typeface="Bookman Old Style" pitchFamily="18" charset="0"/>
            </a:endParaRPr>
          </a:p>
          <a:p>
            <a:pPr algn="just"/>
            <a:r>
              <a:rPr lang="en-IN" sz="800" b="1" dirty="0" smtClean="0">
                <a:solidFill>
                  <a:schemeClr val="bg1"/>
                </a:solidFill>
                <a:latin typeface="Bookman Old Style" pitchFamily="18" charset="0"/>
              </a:rPr>
              <a:t>.</a:t>
            </a:r>
          </a:p>
          <a:p>
            <a:pPr marL="285750" indent="-285750" algn="just">
              <a:buFont typeface="Arial" pitchFamily="34" charset="0"/>
              <a:buChar char="•"/>
            </a:pPr>
            <a:r>
              <a:rPr lang="en-US" sz="2200" b="1" dirty="0">
                <a:solidFill>
                  <a:srgbClr val="002060"/>
                </a:solidFill>
                <a:latin typeface="Bookman Old Style" pitchFamily="18" charset="0"/>
              </a:rPr>
              <a:t>Input Images</a:t>
            </a:r>
            <a:r>
              <a:rPr lang="en-US" sz="2200" dirty="0"/>
              <a:t>: Feed a dataset of fashion images into your Generative Adversarial Network (GAN) to teach it how to create new designs.</a:t>
            </a:r>
          </a:p>
          <a:p>
            <a:pPr marL="285750" indent="-285750" algn="just">
              <a:buFont typeface="Arial" pitchFamily="34" charset="0"/>
              <a:buChar char="•"/>
            </a:pPr>
            <a:r>
              <a:rPr lang="en-US" sz="2200" b="1" dirty="0">
                <a:solidFill>
                  <a:srgbClr val="002060"/>
                </a:solidFill>
                <a:latin typeface="Bookman Old Style" pitchFamily="18" charset="0"/>
              </a:rPr>
              <a:t>Training with GANs</a:t>
            </a:r>
            <a:r>
              <a:rPr lang="en-US" sz="2200" dirty="0"/>
              <a:t>: Train the GAN using unsupervised learning. It includes a generator for creating new designs and a discriminator for distinguishing between generated and real designs.</a:t>
            </a:r>
          </a:p>
          <a:p>
            <a:pPr marL="285750" indent="-285750" algn="just">
              <a:buFont typeface="Arial" pitchFamily="34" charset="0"/>
              <a:buChar char="•"/>
            </a:pPr>
            <a:r>
              <a:rPr lang="en-US" sz="2200" b="1" dirty="0">
                <a:solidFill>
                  <a:srgbClr val="002060"/>
                </a:solidFill>
                <a:latin typeface="Bookman Old Style" pitchFamily="18" charset="0"/>
              </a:rPr>
              <a:t>Generating New Designs</a:t>
            </a:r>
            <a:r>
              <a:rPr lang="en-US" sz="2200" dirty="0"/>
              <a:t>: After training, the generator produces diverse fashion designs based on learned patterns and features</a:t>
            </a:r>
            <a:r>
              <a:rPr lang="en-US" sz="2200" dirty="0" smtClean="0"/>
              <a:t>.</a:t>
            </a:r>
            <a:endParaRPr lang="en-US" sz="22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3884726"/>
            <a:ext cx="1031511" cy="1375348"/>
          </a:xfrm>
          <a:prstGeom prst="rect">
            <a:avLst/>
          </a:prstGeom>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552" y="3933056"/>
            <a:ext cx="1246545" cy="1327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artisticMosiaicBubbles/>
                    </a14:imgEffect>
                  </a14:imgLayer>
                </a14:imgProps>
              </a:ext>
              <a:ext uri="{28A0092B-C50C-407E-A947-70E740481C1C}">
                <a14:useLocalDpi xmlns:a14="http://schemas.microsoft.com/office/drawing/2010/main" val="0"/>
              </a:ext>
            </a:extLst>
          </a:blip>
          <a:stretch>
            <a:fillRect/>
          </a:stretch>
        </p:blipFill>
        <p:spPr>
          <a:xfrm>
            <a:off x="4608189" y="3754455"/>
            <a:ext cx="983755" cy="1247705"/>
          </a:xfrm>
          <a:prstGeom prst="rect">
            <a:avLst/>
          </a:prstGeom>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artisticMosiaicBubbles/>
                    </a14:imgEffect>
                  </a14:imgLayer>
                </a14:imgProps>
              </a:ext>
              <a:ext uri="{28A0092B-C50C-407E-A947-70E740481C1C}">
                <a14:useLocalDpi xmlns:a14="http://schemas.microsoft.com/office/drawing/2010/main" val="0"/>
              </a:ext>
            </a:extLst>
          </a:blip>
          <a:stretch>
            <a:fillRect/>
          </a:stretch>
        </p:blipFill>
        <p:spPr>
          <a:xfrm>
            <a:off x="5556889" y="3754455"/>
            <a:ext cx="1006015" cy="1202503"/>
          </a:xfrm>
          <a:prstGeom prst="rect">
            <a:avLst/>
          </a:prstGeom>
        </p:spPr>
      </p:pic>
      <p:sp>
        <p:nvSpPr>
          <p:cNvPr id="12" name="Right Arrow 11"/>
          <p:cNvSpPr/>
          <p:nvPr/>
        </p:nvSpPr>
        <p:spPr>
          <a:xfrm rot="165154">
            <a:off x="1283056" y="4353404"/>
            <a:ext cx="634312" cy="512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ight Arrow 12"/>
          <p:cNvSpPr/>
          <p:nvPr/>
        </p:nvSpPr>
        <p:spPr>
          <a:xfrm>
            <a:off x="3503712" y="4290479"/>
            <a:ext cx="936104" cy="6664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1" name="Picture 3"/>
          <p:cNvPicPr>
            <a:picLocks noChangeAspect="1" noChangeArrowheads="1"/>
          </p:cNvPicPr>
          <p:nvPr/>
        </p:nvPicPr>
        <p:blipFill rotWithShape="1">
          <a:blip r:embed="rId8">
            <a:extLst>
              <a:ext uri="{28A0092B-C50C-407E-A947-70E740481C1C}">
                <a14:useLocalDpi xmlns:a14="http://schemas.microsoft.com/office/drawing/2010/main" val="0"/>
              </a:ext>
            </a:extLst>
          </a:blip>
          <a:srcRect l="8624" r="-8624"/>
          <a:stretch/>
        </p:blipFill>
        <p:spPr bwMode="auto">
          <a:xfrm>
            <a:off x="7427583" y="4108587"/>
            <a:ext cx="1512168" cy="1319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5"/>
          <p:cNvPicPr>
            <a:picLocks noChangeAspect="1"/>
          </p:cNvPicPr>
          <p:nvPr/>
        </p:nvPicPr>
        <p:blipFill>
          <a:blip r:embed="rId9">
            <a:extLst>
              <a:ext uri="{BEBA8EAE-BF5A-486C-A8C5-ECC9F3942E4B}">
                <a14:imgProps xmlns:a14="http://schemas.microsoft.com/office/drawing/2010/main">
                  <a14:imgLayer r:embed="rId10">
                    <a14:imgEffect>
                      <a14:artisticGlass/>
                    </a14:imgEffect>
                  </a14:imgLayer>
                </a14:imgProps>
              </a:ext>
              <a:ext uri="{28A0092B-C50C-407E-A947-70E740481C1C}">
                <a14:useLocalDpi xmlns:a14="http://schemas.microsoft.com/office/drawing/2010/main" val="0"/>
              </a:ext>
            </a:extLst>
          </a:blip>
          <a:stretch>
            <a:fillRect/>
          </a:stretch>
        </p:blipFill>
        <p:spPr>
          <a:xfrm>
            <a:off x="5556889" y="4933815"/>
            <a:ext cx="1006015" cy="1375505"/>
          </a:xfrm>
          <a:prstGeom prst="rect">
            <a:avLst/>
          </a:prstGeom>
        </p:spPr>
      </p:pic>
      <p:sp>
        <p:nvSpPr>
          <p:cNvPr id="14" name="Right Arrow 13"/>
          <p:cNvSpPr/>
          <p:nvPr/>
        </p:nvSpPr>
        <p:spPr>
          <a:xfrm rot="199050">
            <a:off x="6672953" y="4449218"/>
            <a:ext cx="737045" cy="6290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Picture 17"/>
          <p:cNvPicPr>
            <a:picLocks noChangeAspect="1"/>
          </p:cNvPicPr>
          <p:nvPr/>
        </p:nvPicPr>
        <p:blipFill>
          <a:blip r:embed="rId4">
            <a:extLst>
              <a:ext uri="{BEBA8EAE-BF5A-486C-A8C5-ECC9F3942E4B}">
                <a14:imgProps xmlns:a14="http://schemas.microsoft.com/office/drawing/2010/main">
                  <a14:imgLayer r:embed="rId5">
                    <a14:imgEffect>
                      <a14:artisticMosiaicBubbles/>
                    </a14:imgEffect>
                  </a14:imgLayer>
                </a14:imgProps>
              </a:ext>
              <a:ext uri="{28A0092B-C50C-407E-A947-70E740481C1C}">
                <a14:useLocalDpi xmlns:a14="http://schemas.microsoft.com/office/drawing/2010/main" val="0"/>
              </a:ext>
            </a:extLst>
          </a:blip>
          <a:stretch>
            <a:fillRect/>
          </a:stretch>
        </p:blipFill>
        <p:spPr>
          <a:xfrm>
            <a:off x="9741884" y="2940008"/>
            <a:ext cx="688250" cy="872913"/>
          </a:xfrm>
          <a:prstGeom prst="rect">
            <a:avLst/>
          </a:prstGeom>
        </p:spPr>
      </p:pic>
      <p:pic>
        <p:nvPicPr>
          <p:cNvPr id="19" name="Picture 18"/>
          <p:cNvPicPr>
            <a:picLocks noChangeAspect="1"/>
          </p:cNvPicPr>
          <p:nvPr/>
        </p:nvPicPr>
        <p:blipFill>
          <a:blip r:embed="rId6">
            <a:extLst>
              <a:ext uri="{BEBA8EAE-BF5A-486C-A8C5-ECC9F3942E4B}">
                <a14:imgProps xmlns:a14="http://schemas.microsoft.com/office/drawing/2010/main">
                  <a14:imgLayer r:embed="rId7">
                    <a14:imgEffect>
                      <a14:artisticMosiaicBubbles/>
                    </a14:imgEffect>
                  </a14:imgLayer>
                </a14:imgProps>
              </a:ext>
              <a:ext uri="{28A0092B-C50C-407E-A947-70E740481C1C}">
                <a14:useLocalDpi xmlns:a14="http://schemas.microsoft.com/office/drawing/2010/main" val="0"/>
              </a:ext>
            </a:extLst>
          </a:blip>
          <a:stretch>
            <a:fillRect/>
          </a:stretch>
        </p:blipFill>
        <p:spPr>
          <a:xfrm>
            <a:off x="9687035" y="3915505"/>
            <a:ext cx="704459" cy="842049"/>
          </a:xfrm>
          <a:prstGeom prst="rect">
            <a:avLst/>
          </a:prstGeom>
        </p:spPr>
      </p:pic>
      <p:pic>
        <p:nvPicPr>
          <p:cNvPr id="21" name="Picture 20"/>
          <p:cNvPicPr>
            <a:picLocks noChangeAspect="1"/>
          </p:cNvPicPr>
          <p:nvPr/>
        </p:nvPicPr>
        <p:blipFill>
          <a:blip r:embed="rId9">
            <a:extLst>
              <a:ext uri="{BEBA8EAE-BF5A-486C-A8C5-ECC9F3942E4B}">
                <a14:imgProps xmlns:a14="http://schemas.microsoft.com/office/drawing/2010/main">
                  <a14:imgLayer r:embed="rId10">
                    <a14:imgEffect>
                      <a14:artisticGlass/>
                    </a14:imgEffect>
                  </a14:imgLayer>
                </a14:imgProps>
              </a:ext>
              <a:ext uri="{28A0092B-C50C-407E-A947-70E740481C1C}">
                <a14:useLocalDpi xmlns:a14="http://schemas.microsoft.com/office/drawing/2010/main" val="0"/>
              </a:ext>
            </a:extLst>
          </a:blip>
          <a:stretch>
            <a:fillRect/>
          </a:stretch>
        </p:blipFill>
        <p:spPr>
          <a:xfrm>
            <a:off x="9721022" y="5918568"/>
            <a:ext cx="767466" cy="698302"/>
          </a:xfrm>
          <a:prstGeom prst="rect">
            <a:avLst/>
          </a:prstGeom>
        </p:spPr>
      </p:pic>
      <p:cxnSp>
        <p:nvCxnSpPr>
          <p:cNvPr id="22" name="Straight Arrow Connector 21"/>
          <p:cNvCxnSpPr/>
          <p:nvPr/>
        </p:nvCxnSpPr>
        <p:spPr>
          <a:xfrm flipV="1">
            <a:off x="8616280" y="3376464"/>
            <a:ext cx="936104" cy="7321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8760296" y="4290479"/>
            <a:ext cx="792088" cy="2819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8939751" y="5002160"/>
            <a:ext cx="612633" cy="3053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616280" y="5428263"/>
            <a:ext cx="936104" cy="8394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2058" idx="3"/>
          </p:cNvCxnSpPr>
          <p:nvPr/>
        </p:nvCxnSpPr>
        <p:spPr>
          <a:xfrm>
            <a:off x="10488488" y="3497201"/>
            <a:ext cx="82714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49" name="Straight Arrow Connector 2048"/>
          <p:cNvCxnSpPr>
            <a:endCxn id="2059" idx="1"/>
          </p:cNvCxnSpPr>
          <p:nvPr/>
        </p:nvCxnSpPr>
        <p:spPr>
          <a:xfrm>
            <a:off x="10488488" y="4377865"/>
            <a:ext cx="827148" cy="2215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53" name="Straight Arrow Connector 2052"/>
          <p:cNvCxnSpPr>
            <a:endCxn id="44" idx="3"/>
          </p:cNvCxnSpPr>
          <p:nvPr/>
        </p:nvCxnSpPr>
        <p:spPr>
          <a:xfrm flipV="1">
            <a:off x="10560496" y="5190560"/>
            <a:ext cx="755140" cy="3475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55" name="Straight Arrow Connector 2054"/>
          <p:cNvCxnSpPr>
            <a:endCxn id="2060" idx="1"/>
          </p:cNvCxnSpPr>
          <p:nvPr/>
        </p:nvCxnSpPr>
        <p:spPr>
          <a:xfrm flipV="1">
            <a:off x="10560496" y="6017163"/>
            <a:ext cx="755140" cy="20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58" name="TextBox 2057"/>
          <p:cNvSpPr txBox="1"/>
          <p:nvPr/>
        </p:nvSpPr>
        <p:spPr>
          <a:xfrm rot="10800000" flipV="1">
            <a:off x="11315636" y="3204813"/>
            <a:ext cx="468996" cy="584775"/>
          </a:xfrm>
          <a:prstGeom prst="rect">
            <a:avLst/>
          </a:prstGeom>
          <a:noFill/>
        </p:spPr>
        <p:txBody>
          <a:bodyPr wrap="square" rtlCol="0">
            <a:spAutoFit/>
          </a:bodyPr>
          <a:lstStyle/>
          <a:p>
            <a:r>
              <a:rPr lang="en-IN" sz="3200" dirty="0" smtClean="0"/>
              <a:t>0</a:t>
            </a:r>
          </a:p>
        </p:txBody>
      </p:sp>
      <p:sp>
        <p:nvSpPr>
          <p:cNvPr id="2059" name="TextBox 2058"/>
          <p:cNvSpPr txBox="1"/>
          <p:nvPr/>
        </p:nvSpPr>
        <p:spPr>
          <a:xfrm>
            <a:off x="11315636" y="4107636"/>
            <a:ext cx="360040" cy="584775"/>
          </a:xfrm>
          <a:prstGeom prst="rect">
            <a:avLst/>
          </a:prstGeom>
          <a:noFill/>
        </p:spPr>
        <p:txBody>
          <a:bodyPr wrap="square" rtlCol="0">
            <a:spAutoFit/>
          </a:bodyPr>
          <a:lstStyle/>
          <a:p>
            <a:r>
              <a:rPr lang="en-IN" sz="3200" dirty="0" smtClean="0"/>
              <a:t>0</a:t>
            </a:r>
            <a:endParaRPr lang="en-IN" sz="3200" dirty="0"/>
          </a:p>
        </p:txBody>
      </p:sp>
      <p:sp>
        <p:nvSpPr>
          <p:cNvPr id="44" name="TextBox 43"/>
          <p:cNvSpPr txBox="1"/>
          <p:nvPr/>
        </p:nvSpPr>
        <p:spPr>
          <a:xfrm rot="10800000" flipV="1">
            <a:off x="11315636" y="4898172"/>
            <a:ext cx="468996" cy="584775"/>
          </a:xfrm>
          <a:prstGeom prst="rect">
            <a:avLst/>
          </a:prstGeom>
          <a:noFill/>
        </p:spPr>
        <p:txBody>
          <a:bodyPr wrap="square" rtlCol="0">
            <a:spAutoFit/>
          </a:bodyPr>
          <a:lstStyle/>
          <a:p>
            <a:r>
              <a:rPr lang="en-IN" sz="3200" dirty="0" smtClean="0"/>
              <a:t>0</a:t>
            </a:r>
          </a:p>
        </p:txBody>
      </p:sp>
      <p:sp>
        <p:nvSpPr>
          <p:cNvPr id="2060" name="TextBox 2059"/>
          <p:cNvSpPr txBox="1"/>
          <p:nvPr/>
        </p:nvSpPr>
        <p:spPr>
          <a:xfrm>
            <a:off x="11315636" y="5724775"/>
            <a:ext cx="360040" cy="584775"/>
          </a:xfrm>
          <a:prstGeom prst="rect">
            <a:avLst/>
          </a:prstGeom>
          <a:noFill/>
        </p:spPr>
        <p:txBody>
          <a:bodyPr wrap="square" rtlCol="0">
            <a:spAutoFit/>
          </a:bodyPr>
          <a:lstStyle/>
          <a:p>
            <a:r>
              <a:rPr lang="en-IN" sz="3200" dirty="0" smtClean="0"/>
              <a:t>1</a:t>
            </a:r>
            <a:endParaRPr lang="en-IN" sz="3200" dirty="0"/>
          </a:p>
        </p:txBody>
      </p:sp>
      <p:sp>
        <p:nvSpPr>
          <p:cNvPr id="2061" name="TextBox 2060"/>
          <p:cNvSpPr txBox="1"/>
          <p:nvPr/>
        </p:nvSpPr>
        <p:spPr>
          <a:xfrm>
            <a:off x="0" y="5428263"/>
            <a:ext cx="1672925" cy="369332"/>
          </a:xfrm>
          <a:prstGeom prst="rect">
            <a:avLst/>
          </a:prstGeom>
          <a:noFill/>
        </p:spPr>
        <p:txBody>
          <a:bodyPr wrap="square" rtlCol="0">
            <a:spAutoFit/>
          </a:bodyPr>
          <a:lstStyle/>
          <a:p>
            <a:r>
              <a:rPr lang="en-IN" sz="1800" b="1" dirty="0" smtClean="0">
                <a:solidFill>
                  <a:schemeClr val="tx1">
                    <a:lumMod val="95000"/>
                    <a:lumOff val="5000"/>
                  </a:schemeClr>
                </a:solidFill>
                <a:latin typeface="Bookman Old Style" pitchFamily="18" charset="0"/>
              </a:rPr>
              <a:t>Input Image</a:t>
            </a:r>
            <a:endParaRPr lang="en-IN" sz="1800" b="1" dirty="0">
              <a:solidFill>
                <a:schemeClr val="tx1">
                  <a:lumMod val="95000"/>
                  <a:lumOff val="5000"/>
                </a:schemeClr>
              </a:solidFill>
              <a:latin typeface="Bookman Old Style" pitchFamily="18" charset="0"/>
            </a:endParaRPr>
          </a:p>
        </p:txBody>
      </p:sp>
      <p:sp>
        <p:nvSpPr>
          <p:cNvPr id="2062" name="TextBox 2061"/>
          <p:cNvSpPr txBox="1"/>
          <p:nvPr/>
        </p:nvSpPr>
        <p:spPr>
          <a:xfrm>
            <a:off x="4439816" y="6309550"/>
            <a:ext cx="3240360" cy="369332"/>
          </a:xfrm>
          <a:prstGeom prst="rect">
            <a:avLst/>
          </a:prstGeom>
          <a:noFill/>
        </p:spPr>
        <p:txBody>
          <a:bodyPr wrap="square" rtlCol="0">
            <a:spAutoFit/>
          </a:bodyPr>
          <a:lstStyle/>
          <a:p>
            <a:r>
              <a:rPr lang="en-IN" sz="1800" b="1" dirty="0" smtClean="0">
                <a:latin typeface="Bookman Old Style" pitchFamily="18" charset="0"/>
              </a:rPr>
              <a:t>Generated Images</a:t>
            </a:r>
            <a:endParaRPr lang="en-IN" sz="1800" b="1" dirty="0">
              <a:latin typeface="Bookman Old Style" pitchFamily="18" charset="0"/>
            </a:endParaRPr>
          </a:p>
        </p:txBody>
      </p:sp>
      <p:sp>
        <p:nvSpPr>
          <p:cNvPr id="2063" name="TextBox 2062"/>
          <p:cNvSpPr txBox="1"/>
          <p:nvPr/>
        </p:nvSpPr>
        <p:spPr>
          <a:xfrm>
            <a:off x="263352" y="-603448"/>
            <a:ext cx="11809311" cy="4031873"/>
          </a:xfrm>
          <a:prstGeom prst="rect">
            <a:avLst/>
          </a:prstGeom>
          <a:noFill/>
        </p:spPr>
        <p:txBody>
          <a:bodyPr wrap="square" rtlCol="0">
            <a:spAutoFit/>
          </a:bodyPr>
          <a:lstStyle/>
          <a:p>
            <a:pPr marL="285750" indent="-285750" algn="just">
              <a:buFont typeface="Arial" pitchFamily="34" charset="0"/>
              <a:buChar char="•"/>
            </a:pPr>
            <a:endParaRPr lang="en-US" b="1" dirty="0" smtClean="0"/>
          </a:p>
          <a:p>
            <a:pPr marL="285750" indent="-285750" algn="just">
              <a:buFont typeface="Arial" pitchFamily="34" charset="0"/>
              <a:buChar char="•"/>
            </a:pPr>
            <a:endParaRPr lang="en-US" b="1" dirty="0"/>
          </a:p>
          <a:p>
            <a:pPr marL="285750" indent="-285750" algn="just">
              <a:buFont typeface="Arial" pitchFamily="34" charset="0"/>
              <a:buChar char="•"/>
            </a:pPr>
            <a:endParaRPr lang="en-US" b="1" dirty="0" smtClean="0"/>
          </a:p>
          <a:p>
            <a:pPr marL="285750" indent="-285750" algn="just">
              <a:buFont typeface="Arial" pitchFamily="34" charset="0"/>
              <a:buChar char="•"/>
            </a:pPr>
            <a:endParaRPr lang="en-US" b="1" dirty="0"/>
          </a:p>
          <a:p>
            <a:pPr marL="285750" indent="-285750" algn="just">
              <a:buFont typeface="Arial" pitchFamily="34" charset="0"/>
              <a:buChar char="•"/>
            </a:pPr>
            <a:r>
              <a:rPr lang="en-US" sz="2200" b="1" dirty="0" smtClean="0">
                <a:solidFill>
                  <a:srgbClr val="002060"/>
                </a:solidFill>
                <a:latin typeface="Bookman Old Style" pitchFamily="18" charset="0"/>
              </a:rPr>
              <a:t>Supervised </a:t>
            </a:r>
            <a:r>
              <a:rPr lang="en-US" sz="2200" b="1" dirty="0">
                <a:solidFill>
                  <a:srgbClr val="002060"/>
                </a:solidFill>
                <a:latin typeface="Bookman Old Style" pitchFamily="18" charset="0"/>
              </a:rPr>
              <a:t>Learning Integration</a:t>
            </a:r>
            <a:r>
              <a:rPr lang="en-US" sz="2200" dirty="0"/>
              <a:t>: Refine GAN outputs using supervised techniques like fine-tuning with additional data. This ensures designs better match specific prompts from users or designers.</a:t>
            </a:r>
          </a:p>
          <a:p>
            <a:pPr marL="285750" indent="-285750" algn="just">
              <a:buFont typeface="Arial" pitchFamily="34" charset="0"/>
              <a:buChar char="•"/>
            </a:pPr>
            <a:r>
              <a:rPr lang="en-US" sz="2200" b="1" dirty="0">
                <a:solidFill>
                  <a:srgbClr val="002060"/>
                </a:solidFill>
                <a:latin typeface="Bookman Old Style" pitchFamily="18" charset="0"/>
              </a:rPr>
              <a:t>Using Prompts</a:t>
            </a:r>
            <a:r>
              <a:rPr lang="en-US" sz="2200" dirty="0"/>
              <a:t>: Users provide prompts, such as style preferences or design requirements, guiding the GAN to generate matching designs.</a:t>
            </a:r>
          </a:p>
          <a:p>
            <a:pPr marL="285750" indent="-285750" algn="just">
              <a:buFont typeface="Arial" pitchFamily="34" charset="0"/>
              <a:buChar char="•"/>
            </a:pPr>
            <a:r>
              <a:rPr lang="en-US" sz="2200" b="1" dirty="0">
                <a:solidFill>
                  <a:srgbClr val="002060"/>
                </a:solidFill>
                <a:latin typeface="Bookman Old Style" pitchFamily="18" charset="0"/>
              </a:rPr>
              <a:t>Retrieving Generated Designs</a:t>
            </a:r>
            <a:r>
              <a:rPr lang="en-US" sz="2200" dirty="0"/>
              <a:t>: Display and allow users to explore multiple generated designs based on their prompts, enabling them to select designs that best suit their preference</a:t>
            </a:r>
          </a:p>
          <a:p>
            <a:endParaRPr lang="en-IN" sz="2400" dirty="0"/>
          </a:p>
        </p:txBody>
      </p:sp>
      <p:sp>
        <p:nvSpPr>
          <p:cNvPr id="2064" name="TextBox 2063"/>
          <p:cNvSpPr txBox="1"/>
          <p:nvPr/>
        </p:nvSpPr>
        <p:spPr>
          <a:xfrm>
            <a:off x="4295801" y="2940008"/>
            <a:ext cx="2520280" cy="584775"/>
          </a:xfrm>
          <a:prstGeom prst="rect">
            <a:avLst/>
          </a:prstGeom>
          <a:solidFill>
            <a:schemeClr val="tx1"/>
          </a:solidFill>
        </p:spPr>
        <p:txBody>
          <a:bodyPr wrap="square" rtlCol="0">
            <a:spAutoFit/>
          </a:bodyPr>
          <a:lstStyle/>
          <a:p>
            <a:r>
              <a:rPr lang="en-IN" sz="3200" b="1" dirty="0" smtClean="0">
                <a:solidFill>
                  <a:schemeClr val="bg1"/>
                </a:solidFill>
                <a:latin typeface="Bookman Old Style" pitchFamily="18" charset="0"/>
              </a:rPr>
              <a:t>Work Flow</a:t>
            </a:r>
            <a:endParaRPr lang="en-IN" sz="3200" b="1" dirty="0">
              <a:solidFill>
                <a:schemeClr val="bg1"/>
              </a:solidFill>
              <a:latin typeface="Bookman Old Style" pitchFamily="18" charset="0"/>
            </a:endParaRPr>
          </a:p>
        </p:txBody>
      </p:sp>
      <p:pic>
        <p:nvPicPr>
          <p:cNvPr id="1026"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08189" y="4956958"/>
            <a:ext cx="983756" cy="1325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87035" y="4842319"/>
            <a:ext cx="801453" cy="1051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06794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822" r="-1822"/>
          <a:stretch/>
        </p:blipFill>
        <p:spPr bwMode="auto">
          <a:xfrm>
            <a:off x="9264352" y="1628800"/>
            <a:ext cx="2927648" cy="43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3" name="Google Shape;93;p3"/>
          <p:cNvSpPr txBox="1">
            <a:spLocks noGrp="1"/>
          </p:cNvSpPr>
          <p:nvPr>
            <p:ph type="title"/>
          </p:nvPr>
        </p:nvSpPr>
        <p:spPr>
          <a:xfrm>
            <a:off x="695400" y="620688"/>
            <a:ext cx="10585176" cy="432048"/>
          </a:xfrm>
          <a:prstGeom prst="rect">
            <a:avLst/>
          </a:prstGeom>
          <a:noFill/>
          <a:ln>
            <a:noFill/>
          </a:ln>
        </p:spPr>
        <p:txBody>
          <a:bodyPr spcFirstLastPara="1" wrap="square" lIns="91425" tIns="45700" rIns="91425" bIns="45700" anchor="ctr" anchorCtr="0">
            <a:noAutofit/>
          </a:bodyPr>
          <a:lstStyle/>
          <a:p>
            <a:pPr>
              <a:buSzPts val="4400"/>
            </a:pPr>
            <a:r>
              <a:rPr lang="en-IN" sz="3600" dirty="0" smtClean="0">
                <a:solidFill>
                  <a:srgbClr val="A50021"/>
                </a:solidFill>
                <a:latin typeface="Arial Black" pitchFamily="34" charset="0"/>
              </a:rPr>
              <a:t>			</a:t>
            </a:r>
            <a:r>
              <a:rPr lang="en-IN" sz="3600" dirty="0" smtClean="0">
                <a:solidFill>
                  <a:srgbClr val="CC3300"/>
                </a:solidFill>
                <a:latin typeface="Arial Black" pitchFamily="34" charset="0"/>
              </a:rPr>
              <a:t>Design </a:t>
            </a:r>
            <a:r>
              <a:rPr lang="en-IN" sz="3600" dirty="0">
                <a:solidFill>
                  <a:srgbClr val="CC3300"/>
                </a:solidFill>
                <a:latin typeface="Arial Black" pitchFamily="34" charset="0"/>
              </a:rPr>
              <a:t>Evolution</a:t>
            </a:r>
            <a:r>
              <a:rPr lang="en-US" sz="4000" b="1" dirty="0">
                <a:solidFill>
                  <a:srgbClr val="CC3300"/>
                </a:solidFill>
                <a:latin typeface="Arial Black" pitchFamily="34" charset="0"/>
              </a:rPr>
              <a:t/>
            </a:r>
            <a:br>
              <a:rPr lang="en-US" sz="4000" b="1" dirty="0">
                <a:solidFill>
                  <a:srgbClr val="CC3300"/>
                </a:solidFill>
                <a:latin typeface="Arial Black" pitchFamily="34" charset="0"/>
              </a:rPr>
            </a:br>
            <a:endParaRPr sz="3800" dirty="0">
              <a:solidFill>
                <a:srgbClr val="CC3300"/>
              </a:solidFill>
              <a:latin typeface="Arial Black" pitchFamily="34" charset="0"/>
              <a:ea typeface="Roboto"/>
              <a:cs typeface="Roboto"/>
              <a:sym typeface="Roboto"/>
            </a:endParaRPr>
          </a:p>
        </p:txBody>
      </p:sp>
      <p:sp>
        <p:nvSpPr>
          <p:cNvPr id="2" name="TextBox 1"/>
          <p:cNvSpPr txBox="1"/>
          <p:nvPr/>
        </p:nvSpPr>
        <p:spPr>
          <a:xfrm>
            <a:off x="204846" y="1052736"/>
            <a:ext cx="9073008" cy="5262979"/>
          </a:xfrm>
          <a:prstGeom prst="rect">
            <a:avLst/>
          </a:prstGeom>
          <a:noFill/>
        </p:spPr>
        <p:txBody>
          <a:bodyPr wrap="square" rtlCol="0">
            <a:spAutoFit/>
          </a:bodyPr>
          <a:lstStyle/>
          <a:p>
            <a:pPr marL="285750" indent="-285750" algn="just">
              <a:buFont typeface="Arial" pitchFamily="34" charset="0"/>
              <a:buChar char="•"/>
            </a:pPr>
            <a:r>
              <a:rPr lang="en-IN" sz="2400" b="1" dirty="0" smtClean="0">
                <a:solidFill>
                  <a:srgbClr val="002060"/>
                </a:solidFill>
                <a:latin typeface="Bookman Old Style" pitchFamily="18" charset="0"/>
              </a:rPr>
              <a:t>Understanding </a:t>
            </a:r>
            <a:r>
              <a:rPr lang="en-IN" sz="2400" b="1" dirty="0">
                <a:solidFill>
                  <a:srgbClr val="002060"/>
                </a:solidFill>
                <a:latin typeface="Bookman Old Style" pitchFamily="18" charset="0"/>
              </a:rPr>
              <a:t>the Data</a:t>
            </a:r>
          </a:p>
          <a:p>
            <a:pPr lvl="2" algn="just"/>
            <a:r>
              <a:rPr lang="en-US" sz="2400" dirty="0"/>
              <a:t>The model starts by learning the patterns and relationships within the vast dataset of fashion designs, without explicit labels or guidance</a:t>
            </a:r>
            <a:r>
              <a:rPr lang="en-US" sz="2400" dirty="0" smtClean="0"/>
              <a:t>.</a:t>
            </a:r>
          </a:p>
          <a:p>
            <a:pPr lvl="2" algn="just"/>
            <a:endParaRPr lang="en-US" sz="2400" dirty="0"/>
          </a:p>
          <a:p>
            <a:pPr marL="285750" indent="-285750" algn="just">
              <a:buFont typeface="Arial" pitchFamily="34" charset="0"/>
              <a:buChar char="•"/>
            </a:pPr>
            <a:r>
              <a:rPr lang="en-IN" sz="2400" b="1" dirty="0">
                <a:solidFill>
                  <a:srgbClr val="002060"/>
                </a:solidFill>
                <a:latin typeface="Bookman Old Style" pitchFamily="18" charset="0"/>
              </a:rPr>
              <a:t>Discovering Hidden Connections</a:t>
            </a:r>
          </a:p>
          <a:p>
            <a:pPr algn="just"/>
            <a:r>
              <a:rPr lang="en-US" sz="2400" dirty="0"/>
              <a:t>The AI explores the dataset, identifying subtle connections between colors, shapes, textures, and design elements</a:t>
            </a:r>
            <a:r>
              <a:rPr lang="en-US" sz="2400" dirty="0" smtClean="0"/>
              <a:t>.</a:t>
            </a:r>
          </a:p>
          <a:p>
            <a:pPr algn="just"/>
            <a:endParaRPr lang="en-US" sz="2400" dirty="0"/>
          </a:p>
          <a:p>
            <a:pPr marL="285750" indent="-285750" algn="just">
              <a:buFont typeface="Arial" pitchFamily="34" charset="0"/>
              <a:buChar char="•"/>
            </a:pPr>
            <a:r>
              <a:rPr lang="en-US" sz="2400" b="1" dirty="0">
                <a:solidFill>
                  <a:srgbClr val="002060"/>
                </a:solidFill>
                <a:latin typeface="Bookman Old Style" pitchFamily="18" charset="0"/>
              </a:rPr>
              <a:t>Building a Foundation for Creativity</a:t>
            </a:r>
          </a:p>
          <a:p>
            <a:pPr algn="just"/>
            <a:r>
              <a:rPr lang="en-US" sz="2400" dirty="0"/>
              <a:t>This unsupervised learning phase sets the stage for the model to understand the language of fashion and generate its own unique designs</a:t>
            </a:r>
            <a:r>
              <a:rPr lang="en-US" sz="2400" dirty="0" smtClean="0"/>
              <a:t>.</a:t>
            </a:r>
            <a:endParaRPr lang="en-US" sz="2400" dirty="0"/>
          </a:p>
          <a:p>
            <a:r>
              <a:rPr lang="en-IN" sz="2400" b="1" dirty="0" smtClean="0">
                <a:latin typeface="Bahnschrift SemiBold SemiConden" pitchFamily="34" charset="0"/>
              </a:rPr>
              <a:t>Technologies</a:t>
            </a:r>
            <a:r>
              <a:rPr lang="en-IN" sz="2400" b="1" dirty="0" smtClean="0"/>
              <a:t> </a:t>
            </a:r>
            <a:r>
              <a:rPr lang="en-IN" sz="2400" b="1" dirty="0" smtClean="0">
                <a:latin typeface="Bahnschrift SemiBold Condensed" pitchFamily="34" charset="0"/>
              </a:rPr>
              <a:t>and libraries</a:t>
            </a:r>
            <a:r>
              <a:rPr lang="en-IN" sz="2400" dirty="0" smtClean="0"/>
              <a:t>:- </a:t>
            </a:r>
            <a:r>
              <a:rPr lang="en-IN" sz="2400" dirty="0" err="1" smtClean="0">
                <a:latin typeface="Bahnschrift Condensed" pitchFamily="34" charset="0"/>
              </a:rPr>
              <a:t>Pytorch</a:t>
            </a:r>
            <a:r>
              <a:rPr lang="en-IN" sz="2400" dirty="0" smtClean="0">
                <a:latin typeface="Bahnschrift Condensed" pitchFamily="34" charset="0"/>
              </a:rPr>
              <a:t>, Pandas, Machine Learning, GAN(Deep Learning)</a:t>
            </a:r>
            <a:endParaRPr lang="en-IN" sz="2400" dirty="0">
              <a:latin typeface="Bahnschrift Condensed" pitchFamily="34" charset="0"/>
            </a:endParaRPr>
          </a:p>
        </p:txBody>
      </p:sp>
      <p:sp>
        <p:nvSpPr>
          <p:cNvPr id="3" name="TextBox 2"/>
          <p:cNvSpPr txBox="1"/>
          <p:nvPr/>
        </p:nvSpPr>
        <p:spPr>
          <a:xfrm>
            <a:off x="9840416" y="1052736"/>
            <a:ext cx="2351584" cy="338554"/>
          </a:xfrm>
          <a:prstGeom prst="rect">
            <a:avLst/>
          </a:prstGeom>
          <a:noFill/>
        </p:spPr>
        <p:txBody>
          <a:bodyPr wrap="square" rtlCol="0">
            <a:spAutoFit/>
          </a:bodyPr>
          <a:lstStyle/>
          <a:p>
            <a:r>
              <a:rPr lang="en-IN" sz="1600" b="1" dirty="0" smtClean="0">
                <a:solidFill>
                  <a:srgbClr val="002060"/>
                </a:solidFill>
                <a:latin typeface="Bookman Old Style" pitchFamily="18" charset="0"/>
              </a:rPr>
              <a:t>Data Flow Diagram</a:t>
            </a:r>
            <a:endParaRPr lang="en-IN" sz="1600" b="1" dirty="0">
              <a:solidFill>
                <a:srgbClr val="002060"/>
              </a:solidFill>
              <a:latin typeface="Bookman Old Style"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
                    </a14:imgEffect>
                    <a14:imgEffect>
                      <a14:brightnessContrast bright="7000" contrast="-20000"/>
                    </a14:imgEffect>
                  </a14:imgLayer>
                </a14:imgProps>
              </a:ext>
              <a:ext uri="{28A0092B-C50C-407E-A947-70E740481C1C}">
                <a14:useLocalDpi xmlns:a14="http://schemas.microsoft.com/office/drawing/2010/main" val="0"/>
              </a:ext>
            </a:extLst>
          </a:blip>
          <a:stretch>
            <a:fillRect/>
          </a:stretch>
        </p:blipFill>
        <p:spPr>
          <a:xfrm>
            <a:off x="8832304" y="1404066"/>
            <a:ext cx="3359696" cy="2232249"/>
          </a:xfrm>
          <a:prstGeom prst="rect">
            <a:avLst/>
          </a:prstGeom>
          <a:effectLst>
            <a:outerShdw blurRad="1270000" dist="2540000" dir="21540000" algn="ctr" rotWithShape="0">
              <a:srgbClr val="000000">
                <a:alpha val="0"/>
              </a:srgbClr>
            </a:outerShdw>
          </a:effectLst>
        </p:spPr>
      </p:pic>
      <p:sp>
        <p:nvSpPr>
          <p:cNvPr id="2" name="Title 1"/>
          <p:cNvSpPr>
            <a:spLocks noGrp="1"/>
          </p:cNvSpPr>
          <p:nvPr>
            <p:ph type="title"/>
          </p:nvPr>
        </p:nvSpPr>
        <p:spPr>
          <a:xfrm>
            <a:off x="1343472" y="1"/>
            <a:ext cx="10010328" cy="908720"/>
          </a:xfrm>
        </p:spPr>
        <p:txBody>
          <a:bodyPr/>
          <a:lstStyle/>
          <a:p>
            <a:r>
              <a:rPr lang="en-IN" dirty="0" smtClean="0">
                <a:solidFill>
                  <a:srgbClr val="CC3300"/>
                </a:solidFill>
                <a:latin typeface="Arial Black" pitchFamily="34" charset="0"/>
              </a:rPr>
              <a:t>Generator and discriminator</a:t>
            </a:r>
            <a:endParaRPr lang="en-IN" dirty="0">
              <a:solidFill>
                <a:srgbClr val="CC3300"/>
              </a:solidFill>
              <a:latin typeface="Arial Black" pitchFamily="34" charset="0"/>
            </a:endParaRPr>
          </a:p>
        </p:txBody>
      </p:sp>
      <p:sp>
        <p:nvSpPr>
          <p:cNvPr id="3" name="Text Placeholder 2"/>
          <p:cNvSpPr>
            <a:spLocks noGrp="1"/>
          </p:cNvSpPr>
          <p:nvPr>
            <p:ph type="body" idx="1"/>
          </p:nvPr>
        </p:nvSpPr>
        <p:spPr>
          <a:xfrm>
            <a:off x="119336" y="908720"/>
            <a:ext cx="8424936" cy="5268105"/>
          </a:xfrm>
        </p:spPr>
        <p:txBody>
          <a:bodyPr/>
          <a:lstStyle/>
          <a:p>
            <a:pPr marL="114300" indent="0" algn="just">
              <a:buNone/>
            </a:pPr>
            <a:r>
              <a:rPr lang="en-US" sz="2400" dirty="0" smtClean="0">
                <a:latin typeface="+mn-lt"/>
              </a:rPr>
              <a:t>	</a:t>
            </a:r>
            <a:r>
              <a:rPr lang="en-US" sz="2400" dirty="0">
                <a:latin typeface="+mn-lt"/>
              </a:rPr>
              <a:t>GANs are trained on extensive fashion datasets to learn intricate style patterns. Their generator and discriminator components engage in a dynamic competition, pushing boundaries to craft hyper-realistic and inventive fashion outputs. By combining and recombining learned features, GANs can produce entirely novel fashion designs effortlessly.</a:t>
            </a:r>
            <a:endParaRPr lang="en-US" dirty="0">
              <a:latin typeface="+mn-lt"/>
            </a:endParaRPr>
          </a:p>
        </p:txBody>
      </p:sp>
      <p:sp>
        <p:nvSpPr>
          <p:cNvPr id="5" name="TextBox 4"/>
          <p:cNvSpPr txBox="1"/>
          <p:nvPr/>
        </p:nvSpPr>
        <p:spPr>
          <a:xfrm>
            <a:off x="263352" y="3501008"/>
            <a:ext cx="8208912" cy="3016210"/>
          </a:xfrm>
          <a:prstGeom prst="rect">
            <a:avLst/>
          </a:prstGeom>
          <a:noFill/>
        </p:spPr>
        <p:txBody>
          <a:bodyPr wrap="square" rtlCol="0">
            <a:spAutoFit/>
          </a:bodyPr>
          <a:lstStyle/>
          <a:p>
            <a:pPr marL="285750" indent="-285750" algn="just">
              <a:buFont typeface="Arial" pitchFamily="34" charset="0"/>
              <a:buChar char="•"/>
            </a:pPr>
            <a:r>
              <a:rPr lang="en-US" sz="2400" b="1" dirty="0" smtClean="0">
                <a:solidFill>
                  <a:srgbClr val="002060"/>
                </a:solidFill>
                <a:latin typeface="Bookman Old Style" pitchFamily="18" charset="0"/>
              </a:rPr>
              <a:t>Generator</a:t>
            </a:r>
            <a:r>
              <a:rPr lang="en-US" sz="2400" b="1" dirty="0" smtClean="0">
                <a:latin typeface="Bookman Old Style" pitchFamily="18" charset="0"/>
              </a:rPr>
              <a:t> : </a:t>
            </a:r>
            <a:r>
              <a:rPr lang="en-US" sz="2400" dirty="0"/>
              <a:t>U</a:t>
            </a:r>
            <a:r>
              <a:rPr lang="en-US" sz="2400" dirty="0" smtClean="0"/>
              <a:t>se </a:t>
            </a:r>
            <a:r>
              <a:rPr lang="en-US" sz="2400" dirty="0"/>
              <a:t>their design knowledge to generate initial fashion concepts.</a:t>
            </a:r>
          </a:p>
          <a:p>
            <a:pPr marL="285750" indent="-285750" algn="just">
              <a:buFont typeface="Arial" pitchFamily="34" charset="0"/>
              <a:buChar char="•"/>
            </a:pPr>
            <a:r>
              <a:rPr lang="en-US" sz="2400" b="1" dirty="0" smtClean="0">
                <a:solidFill>
                  <a:srgbClr val="002060"/>
                </a:solidFill>
                <a:latin typeface="Bookman Old Style" pitchFamily="18" charset="0"/>
              </a:rPr>
              <a:t>Discriminator</a:t>
            </a:r>
            <a:r>
              <a:rPr lang="en-US" sz="2400" b="1" dirty="0" smtClean="0">
                <a:latin typeface="Bookman Old Style" pitchFamily="18" charset="0"/>
              </a:rPr>
              <a:t> : </a:t>
            </a:r>
            <a:r>
              <a:rPr lang="en-US" sz="2400" dirty="0" smtClean="0"/>
              <a:t>evaluate </a:t>
            </a:r>
            <a:r>
              <a:rPr lang="en-US" sz="2400" dirty="0"/>
              <a:t>the generated designs and provide feedback to refine the process.</a:t>
            </a:r>
          </a:p>
          <a:p>
            <a:pPr marL="285750" indent="-285750" algn="just">
              <a:buFont typeface="Arial" pitchFamily="34" charset="0"/>
              <a:buChar char="•"/>
            </a:pPr>
            <a:r>
              <a:rPr lang="en-US" sz="2400" b="1" dirty="0" smtClean="0">
                <a:solidFill>
                  <a:srgbClr val="002060"/>
                </a:solidFill>
                <a:latin typeface="Bookman Old Style" pitchFamily="18" charset="0"/>
              </a:rPr>
              <a:t>Refinement</a:t>
            </a:r>
            <a:r>
              <a:rPr lang="en-US" sz="2400" b="1" dirty="0" smtClean="0">
                <a:latin typeface="Bookman Old Style" pitchFamily="18" charset="0"/>
              </a:rPr>
              <a:t> : </a:t>
            </a:r>
            <a:r>
              <a:rPr lang="en-US" sz="2400" dirty="0" smtClean="0"/>
              <a:t>Iterates </a:t>
            </a:r>
            <a:r>
              <a:rPr lang="en-US" sz="2400" dirty="0"/>
              <a:t>on the designs, incorporating the evaluation feedback to enhance the final creations.</a:t>
            </a:r>
          </a:p>
          <a:p>
            <a:endParaRPr lang="en-US" sz="800" dirty="0"/>
          </a:p>
          <a:p>
            <a:endParaRPr lang="en-IN" dirty="0" smtClean="0">
              <a:latin typeface="Bahnschrift SemiBold Condensed" pitchFamily="34" charset="0"/>
            </a:endParaRPr>
          </a:p>
          <a:p>
            <a:r>
              <a:rPr lang="en-IN" sz="2000" dirty="0" smtClean="0">
                <a:latin typeface="Bahnschrift SemiBold SemiConden" pitchFamily="34" charset="0"/>
              </a:rPr>
              <a:t>Technologies Used  :  </a:t>
            </a:r>
            <a:r>
              <a:rPr lang="en-IN" sz="2400" dirty="0" smtClean="0">
                <a:latin typeface="Bahnschrift SemiBold SemiConden" pitchFamily="34" charset="0"/>
              </a:rPr>
              <a:t>GAN (Generative</a:t>
            </a:r>
            <a:r>
              <a:rPr lang="en-IN" sz="2000" dirty="0" smtClean="0">
                <a:latin typeface="Bahnschrift SemiBold SemiConden" pitchFamily="34" charset="0"/>
              </a:rPr>
              <a:t> </a:t>
            </a:r>
            <a:r>
              <a:rPr lang="en-IN" sz="2000" dirty="0" smtClean="0">
                <a:latin typeface="Bahnschrift SemiBold SemiConden" pitchFamily="34" charset="0"/>
              </a:rPr>
              <a:t>Adversarial </a:t>
            </a:r>
            <a:r>
              <a:rPr lang="en-IN" sz="2000" dirty="0" smtClean="0">
                <a:latin typeface="Bahnschrift SemiBold SemiConden" pitchFamily="34" charset="0"/>
              </a:rPr>
              <a:t>Networks)</a:t>
            </a:r>
            <a:endParaRPr lang="en-IN" sz="2000" dirty="0">
              <a:latin typeface="Bahnschrift SemiBold SemiConden" pitchFamily="34"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70150" y="4077072"/>
            <a:ext cx="3084004" cy="2376264"/>
          </a:xfrm>
          <a:prstGeom prst="rect">
            <a:avLst/>
          </a:prstGeom>
          <a:effectLst>
            <a:glow rad="127000">
              <a:schemeClr val="accent1">
                <a:alpha val="0"/>
              </a:schemeClr>
            </a:glow>
            <a:outerShdw blurRad="50800" dist="50800" dir="5400000" algn="ctr" rotWithShape="0">
              <a:srgbClr val="000000">
                <a:alpha val="0"/>
              </a:srgbClr>
            </a:outerShdw>
            <a:reflection stA="0" endPos="96000" dist="50800" dir="5400000" sy="-100000" algn="bl" rotWithShape="0"/>
            <a:softEdge rad="0"/>
          </a:effectLst>
        </p:spPr>
      </p:pic>
      <p:sp>
        <p:nvSpPr>
          <p:cNvPr id="7" name="TextBox 6"/>
          <p:cNvSpPr txBox="1"/>
          <p:nvPr/>
        </p:nvSpPr>
        <p:spPr>
          <a:xfrm>
            <a:off x="9264352" y="980728"/>
            <a:ext cx="2789802" cy="369332"/>
          </a:xfrm>
          <a:prstGeom prst="rect">
            <a:avLst/>
          </a:prstGeom>
          <a:noFill/>
        </p:spPr>
        <p:txBody>
          <a:bodyPr wrap="square" rtlCol="0">
            <a:spAutoFit/>
          </a:bodyPr>
          <a:lstStyle/>
          <a:p>
            <a:r>
              <a:rPr lang="en-IN" sz="1800" b="1" dirty="0" smtClean="0">
                <a:solidFill>
                  <a:srgbClr val="002060"/>
                </a:solidFill>
                <a:latin typeface="Bookman Old Style" pitchFamily="18" charset="0"/>
              </a:rPr>
              <a:t>Internal Process</a:t>
            </a:r>
            <a:endParaRPr lang="en-IN" sz="1800" b="1" dirty="0">
              <a:solidFill>
                <a:srgbClr val="002060"/>
              </a:solidFill>
              <a:latin typeface="Bookman Old Style" pitchFamily="18" charset="0"/>
            </a:endParaRPr>
          </a:p>
        </p:txBody>
      </p:sp>
    </p:spTree>
    <p:extLst>
      <p:ext uri="{BB962C8B-B14F-4D97-AF65-F5344CB8AC3E}">
        <p14:creationId xmlns:p14="http://schemas.microsoft.com/office/powerpoint/2010/main" val="13762609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harpenSoften amount="-96000"/>
                    </a14:imgEffect>
                    <a14:imgEffect>
                      <a14:brightnessContrast bright="20000" contrast="-46000"/>
                    </a14:imgEffect>
                  </a14:imgLayer>
                </a14:imgProps>
              </a:ext>
              <a:ext uri="{28A0092B-C50C-407E-A947-70E740481C1C}">
                <a14:useLocalDpi xmlns:a14="http://schemas.microsoft.com/office/drawing/2010/main" val="0"/>
              </a:ext>
            </a:extLst>
          </a:blip>
          <a:stretch>
            <a:fillRect/>
          </a:stretch>
        </p:blipFill>
        <p:spPr>
          <a:xfrm rot="20995831">
            <a:off x="7889292" y="-662802"/>
            <a:ext cx="5777880" cy="7843212"/>
          </a:xfrm>
          <a:prstGeom prst="rect">
            <a:avLst/>
          </a:prstGeom>
        </p:spPr>
      </p:pic>
      <p:sp>
        <p:nvSpPr>
          <p:cNvPr id="98" name="Google Shape;98;p4"/>
          <p:cNvSpPr txBox="1">
            <a:spLocks noGrp="1"/>
          </p:cNvSpPr>
          <p:nvPr>
            <p:ph type="title"/>
          </p:nvPr>
        </p:nvSpPr>
        <p:spPr>
          <a:xfrm>
            <a:off x="1487489" y="116632"/>
            <a:ext cx="9135736" cy="792088"/>
          </a:xfrm>
          <a:prstGeom prst="rect">
            <a:avLst/>
          </a:prstGeom>
          <a:noFill/>
          <a:ln>
            <a:noFill/>
          </a:ln>
        </p:spPr>
        <p:txBody>
          <a:bodyPr spcFirstLastPara="1" wrap="square" lIns="91425" tIns="45700" rIns="91425" bIns="45700" anchor="ctr" anchorCtr="0">
            <a:noAutofit/>
          </a:bodyPr>
          <a:lstStyle/>
          <a:p>
            <a:pPr lvl="0">
              <a:buSzPts val="4400"/>
            </a:pPr>
            <a:r>
              <a:rPr lang="en-IN" sz="3800" b="1" dirty="0">
                <a:solidFill>
                  <a:srgbClr val="CC3300"/>
                </a:solidFill>
                <a:latin typeface="Arial Black" pitchFamily="34" charset="0"/>
                <a:ea typeface="Roboto"/>
                <a:cs typeface="Roboto"/>
                <a:sym typeface="Roboto"/>
              </a:rPr>
              <a:t>Prompt-Driven Image Design</a:t>
            </a:r>
            <a:endParaRPr sz="3800" b="1" dirty="0">
              <a:solidFill>
                <a:srgbClr val="CC3300"/>
              </a:solidFill>
              <a:latin typeface="Arial Black" pitchFamily="34" charset="0"/>
              <a:ea typeface="Roboto"/>
              <a:cs typeface="Roboto"/>
              <a:sym typeface="Roboto"/>
            </a:endParaRPr>
          </a:p>
        </p:txBody>
      </p:sp>
      <p:sp>
        <p:nvSpPr>
          <p:cNvPr id="2" name="TextBox 1"/>
          <p:cNvSpPr txBox="1"/>
          <p:nvPr/>
        </p:nvSpPr>
        <p:spPr>
          <a:xfrm>
            <a:off x="119336" y="1052736"/>
            <a:ext cx="11737304" cy="5386090"/>
          </a:xfrm>
          <a:prstGeom prst="rect">
            <a:avLst/>
          </a:prstGeom>
          <a:noFill/>
        </p:spPr>
        <p:txBody>
          <a:bodyPr wrap="square" rtlCol="0">
            <a:spAutoFit/>
          </a:bodyPr>
          <a:lstStyle/>
          <a:p>
            <a:pPr algn="just"/>
            <a:r>
              <a:rPr lang="en-US" sz="2400" b="1" dirty="0" smtClean="0">
                <a:solidFill>
                  <a:srgbClr val="002060"/>
                </a:solidFill>
                <a:latin typeface="Bookman Old Style" pitchFamily="18" charset="0"/>
              </a:rPr>
              <a:t>Objective</a:t>
            </a:r>
          </a:p>
          <a:p>
            <a:pPr algn="just"/>
            <a:endParaRPr lang="en-US" sz="2000" b="1" dirty="0" smtClean="0">
              <a:solidFill>
                <a:schemeClr val="bg1"/>
              </a:solidFill>
              <a:latin typeface="Bookman Old Style" pitchFamily="18" charset="0"/>
            </a:endParaRPr>
          </a:p>
          <a:p>
            <a:pPr algn="just"/>
            <a:r>
              <a:rPr lang="en-US" sz="2000" dirty="0" smtClean="0"/>
              <a:t>The </a:t>
            </a:r>
            <a:r>
              <a:rPr lang="en-US" sz="2000" dirty="0"/>
              <a:t>user provides a text-based prompt describing their desired design, </a:t>
            </a:r>
            <a:r>
              <a:rPr lang="en-US" sz="2000" dirty="0" smtClean="0"/>
              <a:t>to </a:t>
            </a:r>
            <a:r>
              <a:rPr lang="en-US" sz="2000" dirty="0"/>
              <a:t>express their </a:t>
            </a:r>
            <a:r>
              <a:rPr lang="en-US" sz="2000" dirty="0" smtClean="0"/>
              <a:t>vision and model , </a:t>
            </a:r>
            <a:r>
              <a:rPr lang="en-US" sz="2000" dirty="0"/>
              <a:t>translates the user's words into visual representations</a:t>
            </a:r>
            <a:r>
              <a:rPr lang="en-US" sz="2000" dirty="0" smtClean="0"/>
              <a:t>.</a:t>
            </a:r>
          </a:p>
          <a:p>
            <a:pPr algn="just"/>
            <a:endParaRPr lang="en-US" sz="2400" dirty="0" smtClean="0"/>
          </a:p>
          <a:p>
            <a:pPr algn="just"/>
            <a:r>
              <a:rPr lang="en-US" sz="2400" b="1" dirty="0" smtClean="0">
                <a:solidFill>
                  <a:srgbClr val="002060"/>
                </a:solidFill>
                <a:latin typeface="Bookman Old Style" pitchFamily="18" charset="0"/>
              </a:rPr>
              <a:t>Step-by-Step Process</a:t>
            </a:r>
          </a:p>
          <a:p>
            <a:pPr algn="just"/>
            <a:r>
              <a:rPr lang="en-US" sz="800" b="1" dirty="0">
                <a:solidFill>
                  <a:schemeClr val="bg1"/>
                </a:solidFill>
                <a:latin typeface="Bookman Old Style" pitchFamily="18" charset="0"/>
              </a:rPr>
              <a:t>.</a:t>
            </a:r>
            <a:endParaRPr lang="en-US" sz="800" b="1" dirty="0">
              <a:solidFill>
                <a:schemeClr val="bg1"/>
              </a:solidFill>
            </a:endParaRPr>
          </a:p>
          <a:p>
            <a:pPr marL="342900" indent="-342900" algn="just">
              <a:buFont typeface="Arial" pitchFamily="34" charset="0"/>
              <a:buChar char="•"/>
            </a:pPr>
            <a:r>
              <a:rPr lang="en-US" sz="2000" b="1" dirty="0" smtClean="0">
                <a:solidFill>
                  <a:srgbClr val="002060"/>
                </a:solidFill>
                <a:latin typeface="Bookman Old Style" pitchFamily="18" charset="0"/>
              </a:rPr>
              <a:t>Supervised </a:t>
            </a:r>
            <a:r>
              <a:rPr lang="en-US" sz="2000" b="1" dirty="0">
                <a:solidFill>
                  <a:srgbClr val="002060"/>
                </a:solidFill>
                <a:latin typeface="Bookman Old Style" pitchFamily="18" charset="0"/>
              </a:rPr>
              <a:t>Learning Integration</a:t>
            </a:r>
            <a:r>
              <a:rPr lang="en-US" sz="2000" b="1" dirty="0"/>
              <a:t>:</a:t>
            </a:r>
            <a:r>
              <a:rPr lang="en-US" sz="2000" dirty="0"/>
              <a:t> Fine-tune the GAN using supervised learning techniques. This involves retraining parts of the model using labeled data to align generated designs with specific user prompts.</a:t>
            </a:r>
          </a:p>
          <a:p>
            <a:pPr marL="342900" indent="-342900" algn="just">
              <a:buFont typeface="Arial" pitchFamily="34" charset="0"/>
              <a:buChar char="•"/>
            </a:pPr>
            <a:r>
              <a:rPr lang="en-US" sz="2000" b="1" dirty="0" smtClean="0">
                <a:solidFill>
                  <a:srgbClr val="002060"/>
                </a:solidFill>
                <a:latin typeface="Bookman Old Style" pitchFamily="18" charset="0"/>
              </a:rPr>
              <a:t>Prompt Processing</a:t>
            </a:r>
            <a:endParaRPr lang="en-US" sz="2000" dirty="0" smtClean="0">
              <a:solidFill>
                <a:srgbClr val="002060"/>
              </a:solidFill>
              <a:latin typeface="Bookman Old Style" pitchFamily="18" charset="0"/>
            </a:endParaRPr>
          </a:p>
          <a:p>
            <a:pPr lvl="6" algn="just"/>
            <a:r>
              <a:rPr lang="en-US" sz="2000" b="1" dirty="0" smtClean="0">
                <a:solidFill>
                  <a:srgbClr val="002060"/>
                </a:solidFill>
                <a:latin typeface="Bookman Old Style" pitchFamily="18" charset="0"/>
              </a:rPr>
              <a:t>	Text Input</a:t>
            </a:r>
            <a:r>
              <a:rPr lang="en-US" sz="2000" b="1" dirty="0" smtClean="0"/>
              <a:t>:</a:t>
            </a:r>
            <a:r>
              <a:rPr lang="en-US" sz="2000" dirty="0" smtClean="0"/>
              <a:t> Users provide text-based prompts describing their desired fashion designs. 			These prompts may include style preferences, colors, patterns, and garment types.</a:t>
            </a:r>
          </a:p>
          <a:p>
            <a:pPr algn="just"/>
            <a:r>
              <a:rPr lang="en-US" sz="2000" b="1" dirty="0" smtClean="0">
                <a:solidFill>
                  <a:srgbClr val="002060"/>
                </a:solidFill>
                <a:latin typeface="Bookman Old Style" pitchFamily="18" charset="0"/>
              </a:rPr>
              <a:t>	NLP </a:t>
            </a:r>
            <a:r>
              <a:rPr lang="en-US" sz="2000" b="1" dirty="0">
                <a:solidFill>
                  <a:srgbClr val="002060"/>
                </a:solidFill>
                <a:latin typeface="Bookman Old Style" pitchFamily="18" charset="0"/>
              </a:rPr>
              <a:t>Processing</a:t>
            </a:r>
            <a:r>
              <a:rPr lang="en-US" sz="2000" b="1" dirty="0"/>
              <a:t>:</a:t>
            </a:r>
            <a:r>
              <a:rPr lang="en-US" sz="2000" dirty="0"/>
              <a:t> Utilize NLP tools to preprocess and interpret user prompts. Extract </a:t>
            </a:r>
            <a:endParaRPr lang="en-US" sz="2000" dirty="0" smtClean="0"/>
          </a:p>
          <a:p>
            <a:pPr algn="just"/>
            <a:r>
              <a:rPr lang="en-US" sz="2000" dirty="0" smtClean="0"/>
              <a:t>		key features </a:t>
            </a:r>
            <a:r>
              <a:rPr lang="en-US" sz="2000" dirty="0"/>
              <a:t>and attributes from the text input.</a:t>
            </a:r>
          </a:p>
          <a:p>
            <a:pPr marL="342900" indent="-342900" algn="just">
              <a:buFont typeface="Arial" pitchFamily="34" charset="0"/>
              <a:buChar char="•"/>
            </a:pPr>
            <a:r>
              <a:rPr lang="en-US" sz="2000" b="1" dirty="0" smtClean="0">
                <a:solidFill>
                  <a:srgbClr val="002060"/>
                </a:solidFill>
                <a:latin typeface="Bookman Old Style" pitchFamily="18" charset="0"/>
              </a:rPr>
              <a:t>Model </a:t>
            </a:r>
            <a:r>
              <a:rPr lang="en-US" sz="2000" b="1" dirty="0">
                <a:solidFill>
                  <a:srgbClr val="002060"/>
                </a:solidFill>
                <a:latin typeface="Bookman Old Style" pitchFamily="18" charset="0"/>
              </a:rPr>
              <a:t>Interaction</a:t>
            </a:r>
            <a:r>
              <a:rPr lang="en-US" sz="2000" b="1" dirty="0"/>
              <a:t>:</a:t>
            </a:r>
            <a:r>
              <a:rPr lang="en-US" sz="2000" dirty="0"/>
              <a:t> The </a:t>
            </a:r>
            <a:r>
              <a:rPr lang="en-US" sz="2000" dirty="0" smtClean="0"/>
              <a:t>model </a:t>
            </a:r>
            <a:r>
              <a:rPr lang="en-US" sz="2000" dirty="0"/>
              <a:t>translates processed prompts into visual representations. It generates multiple unique designs based on the input</a:t>
            </a:r>
            <a:r>
              <a:rPr lang="en-US" sz="2000" dirty="0" smtClean="0"/>
              <a:t>.</a:t>
            </a:r>
            <a:endParaRPr lang="en-US" sz="20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511</TotalTime>
  <Words>459</Words>
  <Application>Microsoft Office PowerPoint</Application>
  <PresentationFormat>Custom</PresentationFormat>
  <Paragraphs>59</Paragraphs>
  <Slides>6</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vt:i4>
      </vt:variant>
    </vt:vector>
  </HeadingPairs>
  <TitlesOfParts>
    <vt:vector size="15" baseType="lpstr">
      <vt:lpstr>Arial</vt:lpstr>
      <vt:lpstr>Roboto</vt:lpstr>
      <vt:lpstr>Bahnschrift SemiBold Condensed</vt:lpstr>
      <vt:lpstr>Bahnschrift SemiBold SemiConden</vt:lpstr>
      <vt:lpstr>Bookman Old Style</vt:lpstr>
      <vt:lpstr>Calibri</vt:lpstr>
      <vt:lpstr>Bahnschrift Condensed</vt:lpstr>
      <vt:lpstr>Arial Black</vt:lpstr>
      <vt:lpstr>Office Theme</vt:lpstr>
      <vt:lpstr>Team Name : IdealBits  Team Details: Ch.Jahnavi            Ch.Haritha</vt:lpstr>
      <vt:lpstr>     Trend Generation</vt:lpstr>
      <vt:lpstr>PowerPoint Presentation</vt:lpstr>
      <vt:lpstr>   Design Evolution </vt:lpstr>
      <vt:lpstr>Generator and discriminator</vt:lpstr>
      <vt:lpstr>Prompt-Driven Image Design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Name :   Team Details</dc:title>
  <dc:creator>admin</dc:creator>
  <cp:lastModifiedBy>admin</cp:lastModifiedBy>
  <cp:revision>19</cp:revision>
  <dcterms:modified xsi:type="dcterms:W3CDTF">2024-07-15T11:46:03Z</dcterms:modified>
</cp:coreProperties>
</file>